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6" r:id="rId8"/>
    <p:sldId id="260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88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1048689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en-US"/>
          </a:p>
        </p:txBody>
      </p:sp>
      <p:sp>
        <p:nvSpPr>
          <p:cNvPr id="1048690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48691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92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8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8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9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3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5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7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7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jpe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76" name="Shape 0"/>
          <p:cNvSpPr/>
          <p:nvPr/>
        </p:nvSpPr>
        <p:spPr>
          <a:xfrm>
            <a:off x="0" y="1143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5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048577" name="Text 1"/>
          <p:cNvSpPr/>
          <p:nvPr/>
        </p:nvSpPr>
        <p:spPr>
          <a:xfrm>
            <a:off x="6223595" y="1752798"/>
            <a:ext cx="7531179" cy="1612821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6350"/>
              </a:lnSpc>
              <a:buNone/>
            </a:pPr>
            <a:r>
              <a:rPr lang="en-US" sz="508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Hand Gesture Control System</a:t>
            </a:r>
            <a:endParaRPr lang="en-US" sz="5080" dirty="0"/>
          </a:p>
        </p:txBody>
      </p:sp>
      <p:sp>
        <p:nvSpPr>
          <p:cNvPr id="1048578" name="Text 2"/>
          <p:cNvSpPr/>
          <p:nvPr/>
        </p:nvSpPr>
        <p:spPr>
          <a:xfrm>
            <a:off x="6223595" y="3595449"/>
            <a:ext cx="7531179" cy="687943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Using MediaPipe, OpenCV, PyAutoGUI</a:t>
            </a:r>
            <a:r>
              <a:rPr lang="en-IN" alt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, Tkinter and PIL</a:t>
            </a: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to create an innovative system for controlling devices through hand gestures.</a:t>
            </a:r>
            <a:endParaRPr lang="en-US" sz="169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7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7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7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1048675" name="Text 1"/>
          <p:cNvSpPr/>
          <p:nvPr/>
        </p:nvSpPr>
        <p:spPr>
          <a:xfrm>
            <a:off x="805775" y="1017111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235" dirty="0"/>
          </a:p>
        </p:txBody>
      </p:sp>
      <p:sp>
        <p:nvSpPr>
          <p:cNvPr id="1048676" name="Text 2"/>
          <p:cNvSpPr/>
          <p:nvPr/>
        </p:nvSpPr>
        <p:spPr>
          <a:xfrm>
            <a:off x="805577" y="2530554"/>
            <a:ext cx="901600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Hand Gesture Control System demonstrates the potential of computer vision and gesture recognition technologies to revolutionize human-computer interaction.</a:t>
            </a:r>
            <a:endParaRPr lang="en-US" sz="1695" dirty="0"/>
          </a:p>
        </p:txBody>
      </p:sp>
      <p:sp>
        <p:nvSpPr>
          <p:cNvPr id="1048677" name="Text 3"/>
          <p:cNvSpPr/>
          <p:nvPr/>
        </p:nvSpPr>
        <p:spPr>
          <a:xfrm>
            <a:off x="805577" y="4371261"/>
            <a:ext cx="901600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leveraging MediaPipe, OpenCV, PyAutoGUI,</a:t>
            </a:r>
            <a:r>
              <a:rPr lang="en-IN" alt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Tkinter and PIL libraries</a:t>
            </a: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the project offers a hands-free and intuitive interface for controlling computers using natural hand gestures.</a:t>
            </a:r>
            <a:endParaRPr lang="en-US" sz="169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8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81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8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</p:spPr>
      </p:sp>
      <p:sp>
        <p:nvSpPr>
          <p:cNvPr id="1048683" name="Text 2"/>
          <p:cNvSpPr/>
          <p:nvPr/>
        </p:nvSpPr>
        <p:spPr>
          <a:xfrm>
            <a:off x="3881120" y="3585210"/>
            <a:ext cx="7720330" cy="105981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6350"/>
              </a:lnSpc>
              <a:buNone/>
            </a:pPr>
            <a:r>
              <a:rPr lang="en-US" sz="96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Thank you</a:t>
            </a:r>
            <a:endParaRPr lang="en-US" sz="9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8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5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1048583" name="Text 1"/>
          <p:cNvSpPr/>
          <p:nvPr/>
        </p:nvSpPr>
        <p:spPr>
          <a:xfrm>
            <a:off x="4463375" y="2170271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Computer Vision</a:t>
            </a:r>
            <a:endParaRPr lang="en-US" sz="4235" dirty="0"/>
          </a:p>
        </p:txBody>
      </p:sp>
      <p:sp>
        <p:nvSpPr>
          <p:cNvPr id="1048584" name="Text 2"/>
          <p:cNvSpPr/>
          <p:nvPr/>
        </p:nvSpPr>
        <p:spPr>
          <a:xfrm>
            <a:off x="4463177" y="3858339"/>
            <a:ext cx="901600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Computer vision is a field of artificial intelligence that enables computers to interpret and understand visual information from the real world.</a:t>
            </a:r>
            <a:endParaRPr lang="en-US" sz="1695" dirty="0"/>
          </a:p>
        </p:txBody>
      </p:sp>
      <p:sp>
        <p:nvSpPr>
          <p:cNvPr id="1048585" name="Text 3"/>
          <p:cNvSpPr/>
          <p:nvPr/>
        </p:nvSpPr>
        <p:spPr>
          <a:xfrm>
            <a:off x="4463177" y="4972606"/>
            <a:ext cx="901600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It involves tasks such as image recognition, object detection, and gesture tracking, which are essential for projects like the Hand Gesture Control System.</a:t>
            </a:r>
            <a:endParaRPr lang="en-US" sz="169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8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5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1048590" name="Text 1"/>
          <p:cNvSpPr/>
          <p:nvPr/>
        </p:nvSpPr>
        <p:spPr>
          <a:xfrm>
            <a:off x="806410" y="1720096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</a:t>
            </a:r>
            <a:endParaRPr lang="en-US" sz="4235" dirty="0"/>
          </a:p>
        </p:txBody>
      </p:sp>
      <p:sp>
        <p:nvSpPr>
          <p:cNvPr id="1048591" name="Text 2"/>
          <p:cNvSpPr/>
          <p:nvPr/>
        </p:nvSpPr>
        <p:spPr>
          <a:xfrm>
            <a:off x="806212" y="3224649"/>
            <a:ext cx="901600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Hand Gesture Control System is an innovative project that utilizes computer vision techniques to control a computer using hand gestures.</a:t>
            </a:r>
            <a:endParaRPr lang="en-US" sz="1695" dirty="0"/>
          </a:p>
        </p:txBody>
      </p:sp>
      <p:sp>
        <p:nvSpPr>
          <p:cNvPr id="1048592" name="Text 3"/>
          <p:cNvSpPr/>
          <p:nvPr/>
        </p:nvSpPr>
        <p:spPr>
          <a:xfrm>
            <a:off x="806212" y="4483060"/>
            <a:ext cx="9016008" cy="1031915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project aims to provide an intuitive and hands-free interface for interacting with computers, especially in scenarios where traditional input devices may not be feasible or convenient.</a:t>
            </a:r>
            <a:endParaRPr lang="en-US" sz="169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9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p>
            <a:r>
              <a:rPr lang="zh-CN" altLang="en-US"/>
              <a:t>
</a:t>
            </a:r>
            <a:endParaRPr lang="zh-CN" altLang="en-US"/>
          </a:p>
        </p:txBody>
      </p:sp>
      <p:sp>
        <p:nvSpPr>
          <p:cNvPr id="1048597" name="Text 1"/>
          <p:cNvSpPr/>
          <p:nvPr/>
        </p:nvSpPr>
        <p:spPr>
          <a:xfrm>
            <a:off x="713700" y="579874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Technologies Used</a:t>
            </a:r>
            <a:endParaRPr lang="en-US" sz="4235" dirty="0"/>
          </a:p>
        </p:txBody>
      </p:sp>
      <p:sp>
        <p:nvSpPr>
          <p:cNvPr id="1048598" name="Text 2"/>
          <p:cNvSpPr/>
          <p:nvPr/>
        </p:nvSpPr>
        <p:spPr>
          <a:xfrm>
            <a:off x="806410" y="2089904"/>
            <a:ext cx="2688074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MediaPipe</a:t>
            </a:r>
            <a:endParaRPr lang="en-US" sz="2115" dirty="0"/>
          </a:p>
        </p:txBody>
      </p:sp>
      <p:sp>
        <p:nvSpPr>
          <p:cNvPr id="1048599" name="Text 3"/>
          <p:cNvSpPr/>
          <p:nvPr/>
        </p:nvSpPr>
        <p:spPr>
          <a:xfrm>
            <a:off x="805775" y="2778085"/>
            <a:ext cx="3988951" cy="1719858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machine learning framework developed by Google that provides pre-built solutions for various computer vision tasks, including hand tracking.</a:t>
            </a:r>
            <a:endParaRPr lang="en-US" sz="1695" dirty="0"/>
          </a:p>
        </p:txBody>
      </p:sp>
      <p:pic>
        <p:nvPicPr>
          <p:cNvPr id="2097162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10" y="4849733"/>
            <a:ext cx="3440787" cy="1720334"/>
          </a:xfrm>
          <a:prstGeom prst="rect">
            <a:avLst/>
          </a:prstGeom>
        </p:spPr>
      </p:pic>
      <p:sp>
        <p:nvSpPr>
          <p:cNvPr id="1048600" name="Text 4"/>
          <p:cNvSpPr/>
          <p:nvPr/>
        </p:nvSpPr>
        <p:spPr>
          <a:xfrm>
            <a:off x="5327571" y="2089904"/>
            <a:ext cx="2688074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OpenCV</a:t>
            </a:r>
            <a:endParaRPr lang="en-US" sz="2115" dirty="0"/>
          </a:p>
        </p:txBody>
      </p:sp>
      <p:pic>
        <p:nvPicPr>
          <p:cNvPr id="209716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555" y="2910840"/>
            <a:ext cx="3476625" cy="1830070"/>
          </a:xfrm>
          <a:prstGeom prst="rect">
            <a:avLst/>
          </a:prstGeom>
        </p:spPr>
      </p:pic>
      <p:sp>
        <p:nvSpPr>
          <p:cNvPr id="1048601" name="Text 5"/>
          <p:cNvSpPr/>
          <p:nvPr/>
        </p:nvSpPr>
        <p:spPr>
          <a:xfrm>
            <a:off x="5327571" y="4995743"/>
            <a:ext cx="3988951" cy="2063829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 open-source computer vision and machine learning software library, providing various functions for real-time computer vision like image and video processing, including feature detection and object tracking.</a:t>
            </a:r>
            <a:endParaRPr lang="en-US" sz="1695" dirty="0"/>
          </a:p>
        </p:txBody>
      </p:sp>
      <p:sp>
        <p:nvSpPr>
          <p:cNvPr id="1048602" name="Text 6"/>
          <p:cNvSpPr/>
          <p:nvPr/>
        </p:nvSpPr>
        <p:spPr>
          <a:xfrm>
            <a:off x="9848731" y="2089904"/>
            <a:ext cx="2688074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PyAutoGUI</a:t>
            </a:r>
            <a:endParaRPr lang="en-US" sz="2115" dirty="0"/>
          </a:p>
        </p:txBody>
      </p:sp>
      <p:sp>
        <p:nvSpPr>
          <p:cNvPr id="1048603" name="Text 7"/>
          <p:cNvSpPr/>
          <p:nvPr/>
        </p:nvSpPr>
        <p:spPr>
          <a:xfrm>
            <a:off x="9848731" y="2640925"/>
            <a:ext cx="3988951" cy="1719858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Python library that enables cross-platform automation of mouse and keyboard inputs, making it ideal for simulating user interactions in the Hand Gesture Control System.</a:t>
            </a:r>
            <a:endParaRPr lang="en-US" sz="1695" dirty="0"/>
          </a:p>
        </p:txBody>
      </p:sp>
      <p:sp>
        <p:nvSpPr>
          <p:cNvPr id="1048604" name="Text 8"/>
          <p:cNvSpPr/>
          <p:nvPr/>
        </p:nvSpPr>
        <p:spPr>
          <a:xfrm>
            <a:off x="9848731" y="6811923"/>
            <a:ext cx="3988951" cy="343972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710"/>
              </a:lnSpc>
              <a:buNone/>
            </a:pPr>
            <a:endParaRPr lang="en-US" sz="1695" dirty="0"/>
          </a:p>
        </p:txBody>
      </p:sp>
      <p:pic>
        <p:nvPicPr>
          <p:cNvPr id="2" name="Picture 1" descr="download (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9445" y="5394960"/>
            <a:ext cx="3038475" cy="16649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4859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p>
            <a:r>
              <a:rPr lang="zh-CN" altLang="en-US"/>
              <a:t>
</a:t>
            </a:r>
            <a:endParaRPr lang="zh-CN" altLang="en-US"/>
          </a:p>
        </p:txBody>
      </p:sp>
      <p:sp>
        <p:nvSpPr>
          <p:cNvPr id="1048598" name="Text 2"/>
          <p:cNvSpPr/>
          <p:nvPr/>
        </p:nvSpPr>
        <p:spPr>
          <a:xfrm>
            <a:off x="2106890" y="2089904"/>
            <a:ext cx="2688074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IN" altLang="en-US" sz="211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Tinkter</a:t>
            </a:r>
            <a:endParaRPr lang="en-IN" altLang="en-US" sz="2115" b="1" dirty="0">
              <a:solidFill>
                <a:srgbClr val="000000"/>
              </a:solidFill>
              <a:latin typeface="p22-mackinac-pro" pitchFamily="34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1048599" name="Text 3"/>
          <p:cNvSpPr/>
          <p:nvPr/>
        </p:nvSpPr>
        <p:spPr>
          <a:xfrm>
            <a:off x="2106930" y="2667000"/>
            <a:ext cx="3989070" cy="231203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cross-platform widget toolkit that provides a library of basic elements of GUI widgets for building a graphical user interface (GUI) in many programming languages</a:t>
            </a:r>
            <a:endParaRPr lang="en-US" sz="1695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740140" y="2089785"/>
            <a:ext cx="4651375" cy="33591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645"/>
              </a:lnSpc>
              <a:buNone/>
            </a:pPr>
            <a:r>
              <a:rPr lang="en-IN" altLang="en-US" sz="211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Python Imaging Library </a:t>
            </a:r>
            <a:endParaRPr lang="en-IN" altLang="en-US" sz="2115" b="1" dirty="0">
              <a:solidFill>
                <a:srgbClr val="000000"/>
              </a:solidFill>
              <a:latin typeface="p22-mackinac-pro" pitchFamily="34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740140" y="2667000"/>
            <a:ext cx="3989070" cy="231203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PIL is a popular library for image processing in Python. It is used by a variety of applications, including web applications, desktop applications, and machine learning algorithms.</a:t>
            </a:r>
            <a:endParaRPr lang="en-US" sz="1695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</p:txBody>
      </p:sp>
      <p:pic>
        <p:nvPicPr>
          <p:cNvPr id="9" name="Picture 8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4050" y="5323840"/>
            <a:ext cx="3185160" cy="159258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Picture 10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930" y="5323840"/>
            <a:ext cx="3540125" cy="157670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0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6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0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</p:spPr>
      </p:sp>
      <p:sp>
        <p:nvSpPr>
          <p:cNvPr id="1048610" name="Text 2"/>
          <p:cNvSpPr/>
          <p:nvPr/>
        </p:nvSpPr>
        <p:spPr>
          <a:xfrm>
            <a:off x="805775" y="1084580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Project Overview</a:t>
            </a:r>
            <a:endParaRPr lang="en-US" sz="4235" dirty="0"/>
          </a:p>
        </p:txBody>
      </p:sp>
      <p:sp>
        <p:nvSpPr>
          <p:cNvPr id="1048611" name="Shape 3"/>
          <p:cNvSpPr/>
          <p:nvPr/>
        </p:nvSpPr>
        <p:spPr>
          <a:xfrm>
            <a:off x="1107519" y="2421493"/>
            <a:ext cx="42982" cy="4381262"/>
          </a:xfrm>
          <a:prstGeom prst="roundRect">
            <a:avLst>
              <a:gd name="adj" fmla="val 225149"/>
            </a:avLst>
          </a:prstGeom>
          <a:solidFill>
            <a:srgbClr val="B2D4E5"/>
          </a:solidFill>
        </p:spPr>
      </p:sp>
      <p:sp>
        <p:nvSpPr>
          <p:cNvPr id="1048612" name="Shape 4"/>
          <p:cNvSpPr/>
          <p:nvPr/>
        </p:nvSpPr>
        <p:spPr>
          <a:xfrm>
            <a:off x="1370886" y="2809935"/>
            <a:ext cx="752594" cy="42982"/>
          </a:xfrm>
          <a:prstGeom prst="roundRect">
            <a:avLst>
              <a:gd name="adj" fmla="val 225149"/>
            </a:avLst>
          </a:prstGeom>
          <a:solidFill>
            <a:srgbClr val="B2D4E5"/>
          </a:solidFill>
        </p:spPr>
      </p:sp>
      <p:sp>
        <p:nvSpPr>
          <p:cNvPr id="1048613" name="Shape 5"/>
          <p:cNvSpPr/>
          <p:nvPr/>
        </p:nvSpPr>
        <p:spPr>
          <a:xfrm>
            <a:off x="887016" y="2589490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14" name="Text 6"/>
          <p:cNvSpPr/>
          <p:nvPr/>
        </p:nvSpPr>
        <p:spPr>
          <a:xfrm>
            <a:off x="1063466" y="2629853"/>
            <a:ext cx="130969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540" dirty="0"/>
          </a:p>
        </p:txBody>
      </p:sp>
      <p:sp>
        <p:nvSpPr>
          <p:cNvPr id="1048615" name="Text 7"/>
          <p:cNvSpPr/>
          <p:nvPr/>
        </p:nvSpPr>
        <p:spPr>
          <a:xfrm>
            <a:off x="2311718" y="2636520"/>
            <a:ext cx="9762530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Hand Gesture Control System captures live video feed from a webcam.</a:t>
            </a:r>
            <a:endParaRPr lang="en-US" sz="2115" dirty="0"/>
          </a:p>
        </p:txBody>
      </p:sp>
      <p:sp>
        <p:nvSpPr>
          <p:cNvPr id="1048616" name="Shape 8"/>
          <p:cNvSpPr/>
          <p:nvPr/>
        </p:nvSpPr>
        <p:spPr>
          <a:xfrm>
            <a:off x="1370886" y="3791010"/>
            <a:ext cx="752594" cy="42982"/>
          </a:xfrm>
          <a:prstGeom prst="roundRect">
            <a:avLst>
              <a:gd name="adj" fmla="val 225149"/>
            </a:avLst>
          </a:prstGeom>
          <a:solidFill>
            <a:srgbClr val="B2D4E5"/>
          </a:solidFill>
        </p:spPr>
      </p:sp>
      <p:sp>
        <p:nvSpPr>
          <p:cNvPr id="1048617" name="Shape 9"/>
          <p:cNvSpPr/>
          <p:nvPr/>
        </p:nvSpPr>
        <p:spPr>
          <a:xfrm>
            <a:off x="887016" y="3570565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18" name="Text 10"/>
          <p:cNvSpPr/>
          <p:nvPr/>
        </p:nvSpPr>
        <p:spPr>
          <a:xfrm>
            <a:off x="1035010" y="3610928"/>
            <a:ext cx="187762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540" dirty="0"/>
          </a:p>
        </p:txBody>
      </p:sp>
      <p:sp>
        <p:nvSpPr>
          <p:cNvPr id="1048619" name="Text 11"/>
          <p:cNvSpPr/>
          <p:nvPr/>
        </p:nvSpPr>
        <p:spPr>
          <a:xfrm>
            <a:off x="2311718" y="3617595"/>
            <a:ext cx="8391525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It uses MediaPipe to detect and track hand gestures in real-time.</a:t>
            </a:r>
            <a:endParaRPr lang="en-US" sz="2115" dirty="0"/>
          </a:p>
        </p:txBody>
      </p:sp>
      <p:sp>
        <p:nvSpPr>
          <p:cNvPr id="1048620" name="Shape 12"/>
          <p:cNvSpPr/>
          <p:nvPr/>
        </p:nvSpPr>
        <p:spPr>
          <a:xfrm>
            <a:off x="1370886" y="4772085"/>
            <a:ext cx="752594" cy="42982"/>
          </a:xfrm>
          <a:prstGeom prst="roundRect">
            <a:avLst>
              <a:gd name="adj" fmla="val 225149"/>
            </a:avLst>
          </a:prstGeom>
          <a:solidFill>
            <a:srgbClr val="B2D4E5"/>
          </a:solidFill>
        </p:spPr>
      </p:sp>
      <p:sp>
        <p:nvSpPr>
          <p:cNvPr id="1048621" name="Shape 13"/>
          <p:cNvSpPr/>
          <p:nvPr/>
        </p:nvSpPr>
        <p:spPr>
          <a:xfrm>
            <a:off x="887016" y="4551640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22" name="Text 14"/>
          <p:cNvSpPr/>
          <p:nvPr/>
        </p:nvSpPr>
        <p:spPr>
          <a:xfrm>
            <a:off x="1032272" y="4592003"/>
            <a:ext cx="193238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540" dirty="0"/>
          </a:p>
        </p:txBody>
      </p:sp>
      <p:sp>
        <p:nvSpPr>
          <p:cNvPr id="1048623" name="Text 15"/>
          <p:cNvSpPr/>
          <p:nvPr/>
        </p:nvSpPr>
        <p:spPr>
          <a:xfrm>
            <a:off x="2311718" y="4598670"/>
            <a:ext cx="11512272" cy="671989"/>
          </a:xfrm>
          <a:prstGeom prst="rect">
            <a:avLst/>
          </a:prstGeom>
          <a:noFill/>
        </p:spPr>
        <p:txBody>
          <a:bodyPr wrap="square" rtlCol="0" anchor="t"/>
          <a:p>
            <a:pPr marL="0" indent="0" algn="l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OpenCV is employed for image processing tasks such as resizing, color conversion, and drawing overlays.</a:t>
            </a:r>
            <a:endParaRPr lang="en-US" sz="2115" dirty="0"/>
          </a:p>
        </p:txBody>
      </p:sp>
      <p:sp>
        <p:nvSpPr>
          <p:cNvPr id="1048624" name="Shape 16"/>
          <p:cNvSpPr/>
          <p:nvPr/>
        </p:nvSpPr>
        <p:spPr>
          <a:xfrm>
            <a:off x="1370886" y="6089154"/>
            <a:ext cx="752594" cy="42982"/>
          </a:xfrm>
          <a:prstGeom prst="roundRect">
            <a:avLst>
              <a:gd name="adj" fmla="val 225149"/>
            </a:avLst>
          </a:prstGeom>
          <a:solidFill>
            <a:srgbClr val="B2D4E5"/>
          </a:solidFill>
        </p:spPr>
      </p:sp>
      <p:sp>
        <p:nvSpPr>
          <p:cNvPr id="1048625" name="Shape 17"/>
          <p:cNvSpPr/>
          <p:nvPr/>
        </p:nvSpPr>
        <p:spPr>
          <a:xfrm>
            <a:off x="887016" y="5868710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26" name="Text 18"/>
          <p:cNvSpPr/>
          <p:nvPr/>
        </p:nvSpPr>
        <p:spPr>
          <a:xfrm>
            <a:off x="1027271" y="5909072"/>
            <a:ext cx="203240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540" dirty="0"/>
          </a:p>
        </p:txBody>
      </p:sp>
      <p:sp>
        <p:nvSpPr>
          <p:cNvPr id="1048627" name="Text 19"/>
          <p:cNvSpPr/>
          <p:nvPr/>
        </p:nvSpPr>
        <p:spPr>
          <a:xfrm>
            <a:off x="2311718" y="5915739"/>
            <a:ext cx="11512272" cy="671989"/>
          </a:xfrm>
          <a:prstGeom prst="rect">
            <a:avLst/>
          </a:prstGeom>
          <a:noFill/>
        </p:spPr>
        <p:txBody>
          <a:bodyPr wrap="square" rtlCol="0" anchor="t"/>
          <a:p>
            <a:pPr marL="0" indent="0" algn="l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PyAutoGUI is utilized to simulate mouse movements and clicks based on detected hand gestures.</a:t>
            </a:r>
            <a:endParaRPr lang="en-US" sz="211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3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70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048632" name="Text 1"/>
          <p:cNvSpPr/>
          <p:nvPr/>
        </p:nvSpPr>
        <p:spPr>
          <a:xfrm>
            <a:off x="806410" y="1491774"/>
            <a:ext cx="5756315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Code Implementation</a:t>
            </a:r>
            <a:endParaRPr lang="en-US" sz="4235" dirty="0"/>
          </a:p>
        </p:txBody>
      </p:sp>
      <p:sp>
        <p:nvSpPr>
          <p:cNvPr id="1048633" name="Text 2"/>
          <p:cNvSpPr/>
          <p:nvPr/>
        </p:nvSpPr>
        <p:spPr>
          <a:xfrm>
            <a:off x="1472922" y="3400187"/>
            <a:ext cx="686466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Python code for the Hand Gesture Control System is structured to continuously process frames from the webcam.</a:t>
            </a:r>
            <a:endParaRPr lang="en-US" sz="1695" dirty="0"/>
          </a:p>
        </p:txBody>
      </p:sp>
      <p:sp>
        <p:nvSpPr>
          <p:cNvPr id="1048634" name="Text 3"/>
          <p:cNvSpPr/>
          <p:nvPr/>
        </p:nvSpPr>
        <p:spPr>
          <a:xfrm>
            <a:off x="1563727" y="4570333"/>
            <a:ext cx="6864668" cy="1031915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It integrates MediaPipe, OpenCV, PyAutoGUI</a:t>
            </a:r>
            <a:r>
              <a:rPr lang="en-IN" alt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, Tkinter and PIL</a:t>
            </a: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libraries to perform hand gesture recognition and computer control functionalities.</a:t>
            </a:r>
            <a:endParaRPr lang="en-US" sz="1695" dirty="0"/>
          </a:p>
        </p:txBody>
      </p:sp>
      <p:sp>
        <p:nvSpPr>
          <p:cNvPr id="1048635" name="Text 4"/>
          <p:cNvSpPr/>
          <p:nvPr/>
        </p:nvSpPr>
        <p:spPr>
          <a:xfrm>
            <a:off x="1563727" y="5752981"/>
            <a:ext cx="6864668" cy="687943"/>
          </a:xfrm>
          <a:prstGeom prst="rect">
            <a:avLst/>
          </a:prstGeom>
          <a:noFill/>
        </p:spPr>
        <p:txBody>
          <a:bodyPr wrap="square" rtlCol="0" anchor="t"/>
          <a:p>
            <a:pPr marL="342900" indent="-342900" algn="l">
              <a:lnSpc>
                <a:spcPts val="2710"/>
              </a:lnSpc>
              <a:buSzPct val="100000"/>
              <a:buChar char="•"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Key components include hand tracking, gesture recognition, and mouse control based on detected gestures.</a:t>
            </a:r>
            <a:endParaRPr lang="en-US" sz="1695" dirty="0"/>
          </a:p>
        </p:txBody>
      </p:sp>
      <p:sp>
        <p:nvSpPr>
          <p:cNvPr id="1048636" name="Shape 5"/>
          <p:cNvSpPr/>
          <p:nvPr/>
        </p:nvSpPr>
        <p:spPr>
          <a:xfrm>
            <a:off x="716915" y="3400425"/>
            <a:ext cx="76200" cy="3370580"/>
          </a:xfrm>
          <a:prstGeom prst="rect">
            <a:avLst/>
          </a:prstGeom>
          <a:solidFill>
            <a:srgbClr val="007EBD"/>
          </a:solid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4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1048641" name="Text 1"/>
          <p:cNvSpPr/>
          <p:nvPr/>
        </p:nvSpPr>
        <p:spPr>
          <a:xfrm>
            <a:off x="806410" y="1358543"/>
            <a:ext cx="5376267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Advantages</a:t>
            </a:r>
            <a:endParaRPr lang="en-US" sz="4235" dirty="0"/>
          </a:p>
        </p:txBody>
      </p:sp>
      <p:sp>
        <p:nvSpPr>
          <p:cNvPr id="1048642" name="Shape 2"/>
          <p:cNvSpPr/>
          <p:nvPr/>
        </p:nvSpPr>
        <p:spPr>
          <a:xfrm>
            <a:off x="806410" y="2870637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43" name="Text 3"/>
          <p:cNvSpPr/>
          <p:nvPr/>
        </p:nvSpPr>
        <p:spPr>
          <a:xfrm>
            <a:off x="982861" y="2870994"/>
            <a:ext cx="130969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540" dirty="0"/>
          </a:p>
        </p:txBody>
      </p:sp>
      <p:sp>
        <p:nvSpPr>
          <p:cNvPr id="1048644" name="Text 4"/>
          <p:cNvSpPr/>
          <p:nvPr/>
        </p:nvSpPr>
        <p:spPr>
          <a:xfrm>
            <a:off x="1505307" y="2938224"/>
            <a:ext cx="2695932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Intuitive Interaction</a:t>
            </a:r>
            <a:endParaRPr lang="en-US" sz="2115" dirty="0"/>
          </a:p>
        </p:txBody>
      </p:sp>
      <p:sp>
        <p:nvSpPr>
          <p:cNvPr id="1048645" name="Text 5"/>
          <p:cNvSpPr/>
          <p:nvPr/>
        </p:nvSpPr>
        <p:spPr>
          <a:xfrm>
            <a:off x="1504672" y="3643828"/>
            <a:ext cx="5702379" cy="103191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Users can control the computer using natural hand gestures, offering a more intuitive and immersive user experience.</a:t>
            </a:r>
            <a:endParaRPr lang="en-US" sz="1695" dirty="0"/>
          </a:p>
        </p:txBody>
      </p:sp>
      <p:sp>
        <p:nvSpPr>
          <p:cNvPr id="1048646" name="Shape 6"/>
          <p:cNvSpPr/>
          <p:nvPr/>
        </p:nvSpPr>
        <p:spPr>
          <a:xfrm>
            <a:off x="7422713" y="2870637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47" name="Text 7"/>
          <p:cNvSpPr/>
          <p:nvPr/>
        </p:nvSpPr>
        <p:spPr>
          <a:xfrm>
            <a:off x="7570708" y="2870994"/>
            <a:ext cx="187762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540" dirty="0"/>
          </a:p>
        </p:txBody>
      </p:sp>
      <p:sp>
        <p:nvSpPr>
          <p:cNvPr id="1048648" name="Text 8"/>
          <p:cNvSpPr/>
          <p:nvPr/>
        </p:nvSpPr>
        <p:spPr>
          <a:xfrm>
            <a:off x="8237180" y="2938224"/>
            <a:ext cx="2850118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Hands-free Operation</a:t>
            </a:r>
            <a:endParaRPr lang="en-US" sz="2115" dirty="0"/>
          </a:p>
        </p:txBody>
      </p:sp>
      <p:sp>
        <p:nvSpPr>
          <p:cNvPr id="1048649" name="Text 9"/>
          <p:cNvSpPr/>
          <p:nvPr/>
        </p:nvSpPr>
        <p:spPr>
          <a:xfrm>
            <a:off x="8121610" y="3698438"/>
            <a:ext cx="5702379" cy="103191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system eliminates the need for physical input devices such as keyboards and mice, making it suitable for scenarios where hands-free operation is desired.</a:t>
            </a:r>
            <a:endParaRPr lang="en-US" sz="1695" dirty="0"/>
          </a:p>
        </p:txBody>
      </p:sp>
      <p:sp>
        <p:nvSpPr>
          <p:cNvPr id="1048650" name="Shape 10"/>
          <p:cNvSpPr/>
          <p:nvPr/>
        </p:nvSpPr>
        <p:spPr>
          <a:xfrm>
            <a:off x="806410" y="5113377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51" name="Text 11"/>
          <p:cNvSpPr/>
          <p:nvPr/>
        </p:nvSpPr>
        <p:spPr>
          <a:xfrm>
            <a:off x="951667" y="5153739"/>
            <a:ext cx="193238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540" dirty="0"/>
          </a:p>
        </p:txBody>
      </p:sp>
      <p:sp>
        <p:nvSpPr>
          <p:cNvPr id="1048652" name="Text 12"/>
          <p:cNvSpPr/>
          <p:nvPr/>
        </p:nvSpPr>
        <p:spPr>
          <a:xfrm>
            <a:off x="1505307" y="5187315"/>
            <a:ext cx="2688074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Accessibility</a:t>
            </a:r>
            <a:endParaRPr lang="en-US" sz="2115" dirty="0"/>
          </a:p>
        </p:txBody>
      </p:sp>
      <p:sp>
        <p:nvSpPr>
          <p:cNvPr id="1048653" name="Text 13"/>
          <p:cNvSpPr/>
          <p:nvPr/>
        </p:nvSpPr>
        <p:spPr>
          <a:xfrm>
            <a:off x="1505307" y="5802114"/>
            <a:ext cx="12318683" cy="687943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Hand Gesture Control System can benefit users with physical disabilities or mobility impairments by providing an alternative input method that does not require fine motor skills.</a:t>
            </a:r>
            <a:endParaRPr lang="en-US" sz="169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5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209717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1048658" name="Text 1"/>
          <p:cNvSpPr/>
          <p:nvPr/>
        </p:nvSpPr>
        <p:spPr>
          <a:xfrm>
            <a:off x="4464010" y="1109345"/>
            <a:ext cx="5750362" cy="672108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290"/>
              </a:lnSpc>
              <a:buNone/>
            </a:pPr>
            <a:r>
              <a:rPr lang="en-US" sz="4235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Future Improvements</a:t>
            </a:r>
            <a:endParaRPr lang="en-US" sz="4235" dirty="0"/>
          </a:p>
        </p:txBody>
      </p:sp>
      <p:sp>
        <p:nvSpPr>
          <p:cNvPr id="1048659" name="Shape 2"/>
          <p:cNvSpPr/>
          <p:nvPr/>
        </p:nvSpPr>
        <p:spPr>
          <a:xfrm>
            <a:off x="4464010" y="2421850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60" name="Text 3"/>
          <p:cNvSpPr/>
          <p:nvPr/>
        </p:nvSpPr>
        <p:spPr>
          <a:xfrm>
            <a:off x="4640461" y="2462213"/>
            <a:ext cx="130969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540" dirty="0"/>
          </a:p>
        </p:txBody>
      </p:sp>
      <p:sp>
        <p:nvSpPr>
          <p:cNvPr id="1048661" name="Text 4"/>
          <p:cNvSpPr/>
          <p:nvPr/>
        </p:nvSpPr>
        <p:spPr>
          <a:xfrm>
            <a:off x="5162907" y="2495788"/>
            <a:ext cx="3873579" cy="671989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Enhanced Gesture Recognition</a:t>
            </a:r>
            <a:endParaRPr lang="en-US" sz="2115" dirty="0"/>
          </a:p>
        </p:txBody>
      </p:sp>
      <p:sp>
        <p:nvSpPr>
          <p:cNvPr id="1048662" name="Text 5"/>
          <p:cNvSpPr/>
          <p:nvPr/>
        </p:nvSpPr>
        <p:spPr>
          <a:xfrm>
            <a:off x="5162907" y="3296722"/>
            <a:ext cx="3873579" cy="1719858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Improving the accuracy and robustness of gesture recognition algorithms to support a wider range of gestures and gestures in various environments.</a:t>
            </a:r>
            <a:endParaRPr lang="en-US" sz="1695" dirty="0"/>
          </a:p>
        </p:txBody>
      </p:sp>
      <p:sp>
        <p:nvSpPr>
          <p:cNvPr id="1048663" name="Shape 6"/>
          <p:cNvSpPr/>
          <p:nvPr/>
        </p:nvSpPr>
        <p:spPr>
          <a:xfrm>
            <a:off x="9251513" y="2421850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64" name="Text 7"/>
          <p:cNvSpPr/>
          <p:nvPr/>
        </p:nvSpPr>
        <p:spPr>
          <a:xfrm>
            <a:off x="9399508" y="2462213"/>
            <a:ext cx="187762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540" dirty="0"/>
          </a:p>
        </p:txBody>
      </p:sp>
      <p:sp>
        <p:nvSpPr>
          <p:cNvPr id="1048665" name="Text 8"/>
          <p:cNvSpPr/>
          <p:nvPr/>
        </p:nvSpPr>
        <p:spPr>
          <a:xfrm>
            <a:off x="9950410" y="2495788"/>
            <a:ext cx="3752017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Interface Enhancement</a:t>
            </a:r>
            <a:endParaRPr lang="en-US" sz="2115" dirty="0"/>
          </a:p>
        </p:txBody>
      </p:sp>
      <p:sp>
        <p:nvSpPr>
          <p:cNvPr id="1048666" name="Text 9"/>
          <p:cNvSpPr/>
          <p:nvPr/>
        </p:nvSpPr>
        <p:spPr>
          <a:xfrm>
            <a:off x="9950410" y="2960727"/>
            <a:ext cx="3873579" cy="1375886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Developing a graphical user interface (GUI) for configuring settings, calibrating gestures, and providing visual feedback to the user.</a:t>
            </a:r>
            <a:endParaRPr lang="en-US" sz="1695" dirty="0"/>
          </a:p>
        </p:txBody>
      </p:sp>
      <p:sp>
        <p:nvSpPr>
          <p:cNvPr id="1048667" name="Shape 10"/>
          <p:cNvSpPr/>
          <p:nvPr/>
        </p:nvSpPr>
        <p:spPr>
          <a:xfrm>
            <a:off x="4464010" y="5399603"/>
            <a:ext cx="483870" cy="48387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48668" name="Text 11"/>
          <p:cNvSpPr/>
          <p:nvPr/>
        </p:nvSpPr>
        <p:spPr>
          <a:xfrm>
            <a:off x="4609267" y="5439966"/>
            <a:ext cx="193238" cy="40314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175"/>
              </a:lnSpc>
              <a:buNone/>
            </a:pPr>
            <a:r>
              <a:rPr lang="en-US" sz="254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540" dirty="0"/>
          </a:p>
        </p:txBody>
      </p:sp>
      <p:sp>
        <p:nvSpPr>
          <p:cNvPr id="1048669" name="Text 12"/>
          <p:cNvSpPr/>
          <p:nvPr/>
        </p:nvSpPr>
        <p:spPr>
          <a:xfrm>
            <a:off x="5162907" y="5473541"/>
            <a:ext cx="3922038" cy="335994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2645"/>
              </a:lnSpc>
              <a:buNone/>
            </a:pPr>
            <a:r>
              <a:rPr lang="en-US" sz="211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Integration with Applications</a:t>
            </a:r>
            <a:endParaRPr lang="en-US" sz="2115" dirty="0"/>
          </a:p>
        </p:txBody>
      </p:sp>
      <p:sp>
        <p:nvSpPr>
          <p:cNvPr id="1048670" name="Text 13"/>
          <p:cNvSpPr/>
          <p:nvPr/>
        </p:nvSpPr>
        <p:spPr>
          <a:xfrm>
            <a:off x="5162907" y="5938480"/>
            <a:ext cx="8661083" cy="103191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710"/>
              </a:lnSpc>
              <a:buNone/>
            </a:pPr>
            <a:r>
              <a:rPr lang="en-US" sz="169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Integrating the Hand Gesture Control System with specific applications such as presentations, media players, and games to enable hands-free interaction within those applications.</a:t>
            </a:r>
            <a:endParaRPr lang="en-US" sz="169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3923</Words>
  <Application>WPS Presentation</Application>
  <PresentationFormat/>
  <Paragraphs>116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SimSun</vt:lpstr>
      <vt:lpstr>Wingdings</vt:lpstr>
      <vt:lpstr>p22-mackinac-pro</vt:lpstr>
      <vt:lpstr>Segoe Print</vt:lpstr>
      <vt:lpstr>p22-mackinac-pro</vt:lpstr>
      <vt:lpstr>p22-mackinac-pro</vt:lpstr>
      <vt:lpstr>Eudoxus Sans</vt:lpstr>
      <vt:lpstr>Eudoxus Sans</vt:lpstr>
      <vt:lpstr>Eudoxus Sans</vt:lpstr>
      <vt:lpstr>Calibri</vt:lpstr>
      <vt:lpstr>Microsoft YaHei</vt:lpstr>
      <vt:lpstr>Arial Unicode MS</vt:lpstr>
      <vt:lpstr>MingLiU-ExtB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cp:lastModifiedBy>Asha Jyothi</cp:lastModifiedBy>
  <cp:revision>7</cp:revision>
  <dcterms:created xsi:type="dcterms:W3CDTF">2024-03-09T05:04:00Z</dcterms:created>
  <dcterms:modified xsi:type="dcterms:W3CDTF">2024-03-10T09:21:12Z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8fa7eb628a54435398818c38152ee69c</vt:lpwstr>
  </property>
  <property fmtid="{D5CDD505-2E9C-101B-9397-08002B2CF9AE}" pid="3" name="KSOProductBuildVer">
    <vt:lpwstr>1033-12.2.0.13489</vt:lpwstr>
  </property>
</Properties>
</file>